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1"/>
  </p:sldMasterIdLst>
  <p:sldIdLst>
    <p:sldId id="614" r:id="rId2"/>
    <p:sldId id="627" r:id="rId3"/>
    <p:sldId id="367" r:id="rId4"/>
    <p:sldId id="460" r:id="rId5"/>
    <p:sldId id="618" r:id="rId6"/>
    <p:sldId id="657" r:id="rId7"/>
    <p:sldId id="619" r:id="rId8"/>
    <p:sldId id="658" r:id="rId9"/>
    <p:sldId id="620" r:id="rId10"/>
    <p:sldId id="621" r:id="rId11"/>
    <p:sldId id="622" r:id="rId12"/>
    <p:sldId id="623" r:id="rId13"/>
    <p:sldId id="624" r:id="rId14"/>
    <p:sldId id="625" r:id="rId15"/>
    <p:sldId id="626" r:id="rId1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E820"/>
    <a:srgbClr val="FFA3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varScale="1">
        <p:scale>
          <a:sx n="89" d="100"/>
          <a:sy n="89" d="100"/>
        </p:scale>
        <p:origin x="12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g>
</file>

<file path=ppt/media/image2.png>
</file>

<file path=ppt/media/image3.png>
</file>

<file path=ppt/media/image4.jpg>
</file>

<file path=ppt/media/image5.jp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F74B46-FE1D-46ED-9ED2-5480FB599AA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175F5D3F-18F4-4EDD-8A45-D0EBFACBC8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FAB8476A-FB79-4664-BC28-05462E688FEA}"/>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C169FCB4-34DE-4B72-BCDD-D96273BF3B9D}"/>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1963C5E-D5B8-4465-8164-0E6B4BFF72C7}"/>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807091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2943A7-EA74-4360-990A-47BC630E1B1A}"/>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B521019C-47BA-4761-911E-37500051B943}"/>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43D0F1EB-63CF-435D-A550-BF9CB5561970}"/>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249994C1-6CBF-4C30-8B0A-680AD290A75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FBCDA52-B644-410F-ADA5-5C6433C2C152}"/>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839371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59116D0-D166-46B2-B3BC-045334D5502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64B770B7-0A15-432D-B53F-5223166BA50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8308245-93F3-4604-B380-7D64DE2BCFD2}"/>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CFD8A23C-D2B3-43AF-8C4C-F2F99E655DB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CC9DB050-C16E-4CDC-899E-1D274B0C47CE}"/>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4216256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B52F94-26F1-4342-AEC7-3E236840CF2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AAA9A513-28C8-4FF1-8C4E-90CD3B949FB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E34B169E-0129-4445-9C44-4AD895919093}"/>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07EABE25-DA48-4A5A-9F70-83F964DA6C8C}"/>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355A149-63DC-418E-A100-F54511B22BAD}"/>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550024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779F9B-80FF-40C6-9791-1AF29CB7BF3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C774213-25D8-4C53-BC2E-0B0868258F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D088E04-FC86-4424-8361-9C3BEE887DE4}"/>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1D026999-48B5-4AC8-A221-D67DC812B12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EEA5A97-F484-4010-8473-4E3E63C9372C}"/>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3366627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F1DD2C-3554-4F17-9CC8-ED1217DE8D25}"/>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EA8D408-1027-46D5-9DD2-3D0AA4D7DB0A}"/>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4483B0FE-8171-4485-B119-4037ED50FF26}"/>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6AFEA905-CBF5-4D68-B5B1-530A64143E12}"/>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6" name="Marcador de pie de página 5">
            <a:extLst>
              <a:ext uri="{FF2B5EF4-FFF2-40B4-BE49-F238E27FC236}">
                <a16:creationId xmlns:a16="http://schemas.microsoft.com/office/drawing/2014/main" id="{CC718F49-5230-4CA5-9AE9-A4712E1959A1}"/>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CE046EC-E217-41B2-8C98-08C70B8F48C1}"/>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2007029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E40CC6-9112-464B-8E3F-75303D81B30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88B91C9-33C7-4E81-AB68-732A12012B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45642C5B-C016-466C-876F-507ECEDCE94A}"/>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F5045DF3-805A-46EC-A5E7-5EC28F3960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ADF13908-39FE-4D00-9924-B8BE24DD8133}"/>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F56850E8-45EB-46CE-856C-E50DFE255226}"/>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8" name="Marcador de pie de página 7">
            <a:extLst>
              <a:ext uri="{FF2B5EF4-FFF2-40B4-BE49-F238E27FC236}">
                <a16:creationId xmlns:a16="http://schemas.microsoft.com/office/drawing/2014/main" id="{5DE7A495-A11F-4007-89D7-923D9F7AE8DB}"/>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41552B76-F70B-4A34-B172-6A5029DF59D1}"/>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888481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E0E414-48D1-467F-9FCD-48AE3CA4552E}"/>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0DCFBEDD-D512-44E1-85A8-047EE96D27EB}"/>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4" name="Marcador de pie de página 3">
            <a:extLst>
              <a:ext uri="{FF2B5EF4-FFF2-40B4-BE49-F238E27FC236}">
                <a16:creationId xmlns:a16="http://schemas.microsoft.com/office/drawing/2014/main" id="{A3A8608C-7633-4A7B-B76D-186753AA0B55}"/>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B62B2D24-EF11-4D8C-BD7C-F18815218B63}"/>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231592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FD434EB8-9921-4AF5-8809-F0B2C132EBCF}"/>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3" name="Marcador de pie de página 2">
            <a:extLst>
              <a:ext uri="{FF2B5EF4-FFF2-40B4-BE49-F238E27FC236}">
                <a16:creationId xmlns:a16="http://schemas.microsoft.com/office/drawing/2014/main" id="{E99A16CF-5B4D-4D9D-B2A9-7F2E9F4D1B20}"/>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614F443C-DEE4-4507-A9E0-BC671D534C7B}"/>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28169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191F04-79E7-438F-9D91-97D04981D37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0EE64C7E-9A13-4F3A-B095-1DA77D47B9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AB4E6BC8-C3F9-494E-9380-C0FEFC2322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B8B6C97-6DCB-4E01-AED4-1DCB672E9B6E}"/>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6" name="Marcador de pie de página 5">
            <a:extLst>
              <a:ext uri="{FF2B5EF4-FFF2-40B4-BE49-F238E27FC236}">
                <a16:creationId xmlns:a16="http://schemas.microsoft.com/office/drawing/2014/main" id="{75D85F6B-76F8-46FE-8B62-5D2964F5F2B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7D6BDBA-F48F-4729-9F1D-1FDA9D5E1699}"/>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1876777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E562B6-C6D7-4FA8-A0BB-74450771BFA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606A9F5F-A423-42E9-AB4C-910FACCDC4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9653A237-DE55-416D-92DC-1144AE3271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EF1A42B-FD73-451C-A145-D061961387B6}"/>
              </a:ext>
            </a:extLst>
          </p:cNvPr>
          <p:cNvSpPr>
            <a:spLocks noGrp="1"/>
          </p:cNvSpPr>
          <p:nvPr>
            <p:ph type="dt" sz="half" idx="10"/>
          </p:nvPr>
        </p:nvSpPr>
        <p:spPr/>
        <p:txBody>
          <a:bodyPr/>
          <a:lstStyle/>
          <a:p>
            <a:fld id="{AFF2A6CC-9C6A-47E8-89F2-43151829E5C3}" type="datetimeFigureOut">
              <a:rPr lang="es-MX" smtClean="0"/>
              <a:t>23/08/2022</a:t>
            </a:fld>
            <a:endParaRPr lang="es-MX"/>
          </a:p>
        </p:txBody>
      </p:sp>
      <p:sp>
        <p:nvSpPr>
          <p:cNvPr id="6" name="Marcador de pie de página 5">
            <a:extLst>
              <a:ext uri="{FF2B5EF4-FFF2-40B4-BE49-F238E27FC236}">
                <a16:creationId xmlns:a16="http://schemas.microsoft.com/office/drawing/2014/main" id="{9E66573A-4A52-4060-866C-4409FBCEBAD0}"/>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38D54D5-E1AA-45EC-AE30-907810592B46}"/>
              </a:ext>
            </a:extLst>
          </p:cNvPr>
          <p:cNvSpPr>
            <a:spLocks noGrp="1"/>
          </p:cNvSpPr>
          <p:nvPr>
            <p:ph type="sldNum" sz="quarter" idx="12"/>
          </p:nvPr>
        </p:nvSpPr>
        <p:spPr/>
        <p:txBody>
          <a:bodyPr/>
          <a:lstStyle/>
          <a:p>
            <a:fld id="{2EC8D7E8-B857-470B-99E0-7223A888D0A0}" type="slidenum">
              <a:rPr lang="es-MX" smtClean="0"/>
              <a:t>‹Nº›</a:t>
            </a:fld>
            <a:endParaRPr lang="es-MX"/>
          </a:p>
        </p:txBody>
      </p:sp>
    </p:spTree>
    <p:extLst>
      <p:ext uri="{BB962C8B-B14F-4D97-AF65-F5344CB8AC3E}">
        <p14:creationId xmlns:p14="http://schemas.microsoft.com/office/powerpoint/2010/main" val="830780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10000"/>
          </a:schemeClr>
        </a:soli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533C720-3FBA-4163-841A-142B06D2EA3B}"/>
              </a:ext>
            </a:extLst>
          </p:cNvPr>
          <p:cNvSpPr>
            <a:spLocks noGrp="1"/>
          </p:cNvSpPr>
          <p:nvPr>
            <p:ph type="title"/>
          </p:nvPr>
        </p:nvSpPr>
        <p:spPr>
          <a:xfrm>
            <a:off x="540000" y="42777"/>
            <a:ext cx="11112000" cy="764048"/>
          </a:xfrm>
          <a:prstGeom prst="rect">
            <a:avLst/>
          </a:prstGeom>
        </p:spPr>
        <p:txBody>
          <a:bodyPr vert="horz" lIns="91440" tIns="45720" rIns="91440" bIns="45720" rtlCol="0" anchor="ctr">
            <a:normAutofit/>
          </a:bodyPr>
          <a:lstStyle/>
          <a:p>
            <a:r>
              <a:rPr lang="es-ES" dirty="0"/>
              <a:t>Haga clic para modificar el estilo de título</a:t>
            </a:r>
            <a:endParaRPr lang="es-MX" dirty="0"/>
          </a:p>
        </p:txBody>
      </p:sp>
      <p:sp>
        <p:nvSpPr>
          <p:cNvPr id="3" name="Marcador de texto 2">
            <a:extLst>
              <a:ext uri="{FF2B5EF4-FFF2-40B4-BE49-F238E27FC236}">
                <a16:creationId xmlns:a16="http://schemas.microsoft.com/office/drawing/2014/main" id="{CDACF6B5-D843-44BB-B637-AD01741E87D7}"/>
              </a:ext>
            </a:extLst>
          </p:cNvPr>
          <p:cNvSpPr>
            <a:spLocks noGrp="1"/>
          </p:cNvSpPr>
          <p:nvPr>
            <p:ph type="body" idx="1"/>
          </p:nvPr>
        </p:nvSpPr>
        <p:spPr>
          <a:xfrm>
            <a:off x="540000" y="989704"/>
            <a:ext cx="11112000" cy="5328295"/>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MX" dirty="0"/>
          </a:p>
        </p:txBody>
      </p:sp>
      <p:sp>
        <p:nvSpPr>
          <p:cNvPr id="4" name="Marcador de fecha 3">
            <a:extLst>
              <a:ext uri="{FF2B5EF4-FFF2-40B4-BE49-F238E27FC236}">
                <a16:creationId xmlns:a16="http://schemas.microsoft.com/office/drawing/2014/main" id="{52208D04-7A62-457E-BCE0-7BFED9FBAA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F2A6CC-9C6A-47E8-89F2-43151829E5C3}" type="datetimeFigureOut">
              <a:rPr lang="es-MX" smtClean="0"/>
              <a:t>23/08/2022</a:t>
            </a:fld>
            <a:endParaRPr lang="es-MX"/>
          </a:p>
        </p:txBody>
      </p:sp>
      <p:sp>
        <p:nvSpPr>
          <p:cNvPr id="5" name="Marcador de pie de página 4">
            <a:extLst>
              <a:ext uri="{FF2B5EF4-FFF2-40B4-BE49-F238E27FC236}">
                <a16:creationId xmlns:a16="http://schemas.microsoft.com/office/drawing/2014/main" id="{7C535B92-35A2-41E4-B98C-10855947FE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45D484D8-017F-4771-B574-C6B81E9884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C8D7E8-B857-470B-99E0-7223A888D0A0}" type="slidenum">
              <a:rPr lang="es-MX" smtClean="0"/>
              <a:t>‹Nº›</a:t>
            </a:fld>
            <a:endParaRPr lang="es-MX"/>
          </a:p>
        </p:txBody>
      </p:sp>
      <p:pic>
        <p:nvPicPr>
          <p:cNvPr id="7" name="Imagen 6">
            <a:extLst>
              <a:ext uri="{FF2B5EF4-FFF2-40B4-BE49-F238E27FC236}">
                <a16:creationId xmlns:a16="http://schemas.microsoft.com/office/drawing/2014/main" id="{404C4A59-7E24-46A6-9AB4-FBF2BDB170A2}"/>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118801" y="6393175"/>
            <a:ext cx="1891362" cy="422049"/>
          </a:xfrm>
          <a:prstGeom prst="rect">
            <a:avLst/>
          </a:prstGeom>
        </p:spPr>
      </p:pic>
    </p:spTree>
    <p:extLst>
      <p:ext uri="{BB962C8B-B14F-4D97-AF65-F5344CB8AC3E}">
        <p14:creationId xmlns:p14="http://schemas.microsoft.com/office/powerpoint/2010/main" val="144838817"/>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just"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just"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youtube.com/watch?v=bqo_5eOWxx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76C1CD-1C5B-67C3-DA98-B5F0220C10A0}"/>
              </a:ext>
            </a:extLst>
          </p:cNvPr>
          <p:cNvSpPr>
            <a:spLocks noGrp="1"/>
          </p:cNvSpPr>
          <p:nvPr>
            <p:ph type="ctrTitle"/>
          </p:nvPr>
        </p:nvSpPr>
        <p:spPr/>
        <p:txBody>
          <a:bodyPr/>
          <a:lstStyle/>
          <a:p>
            <a:r>
              <a:rPr lang="es-MX" dirty="0"/>
              <a:t>ELEMENTOS DE LA ROBÓTICA</a:t>
            </a:r>
          </a:p>
        </p:txBody>
      </p:sp>
      <p:sp>
        <p:nvSpPr>
          <p:cNvPr id="3" name="Subtítulo 2">
            <a:extLst>
              <a:ext uri="{FF2B5EF4-FFF2-40B4-BE49-F238E27FC236}">
                <a16:creationId xmlns:a16="http://schemas.microsoft.com/office/drawing/2014/main" id="{5440F5AE-6951-1007-81BE-6B560EB97DE7}"/>
              </a:ext>
            </a:extLst>
          </p:cNvPr>
          <p:cNvSpPr>
            <a:spLocks noGrp="1"/>
          </p:cNvSpPr>
          <p:nvPr>
            <p:ph type="subTitle" idx="1"/>
          </p:nvPr>
        </p:nvSpPr>
        <p:spPr/>
        <p:txBody>
          <a:bodyPr/>
          <a:lstStyle/>
          <a:p>
            <a:r>
              <a:rPr lang="es-MX" dirty="0"/>
              <a:t>EDUCATRÓNICA VOLUMEN 2</a:t>
            </a:r>
          </a:p>
        </p:txBody>
      </p:sp>
    </p:spTree>
    <p:extLst>
      <p:ext uri="{BB962C8B-B14F-4D97-AF65-F5344CB8AC3E}">
        <p14:creationId xmlns:p14="http://schemas.microsoft.com/office/powerpoint/2010/main" val="2069263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B995A1-1A26-5928-5BA0-0DC423B6F122}"/>
              </a:ext>
            </a:extLst>
          </p:cNvPr>
          <p:cNvSpPr>
            <a:spLocks noGrp="1"/>
          </p:cNvSpPr>
          <p:nvPr>
            <p:ph type="title"/>
          </p:nvPr>
        </p:nvSpPr>
        <p:spPr/>
        <p:txBody>
          <a:bodyPr/>
          <a:lstStyle/>
          <a:p>
            <a:r>
              <a:rPr lang="es-MX" dirty="0"/>
              <a:t>Mecánica </a:t>
            </a:r>
          </a:p>
        </p:txBody>
      </p:sp>
      <p:sp>
        <p:nvSpPr>
          <p:cNvPr id="3" name="Marcador de contenido 2">
            <a:extLst>
              <a:ext uri="{FF2B5EF4-FFF2-40B4-BE49-F238E27FC236}">
                <a16:creationId xmlns:a16="http://schemas.microsoft.com/office/drawing/2014/main" id="{F8E4BBC9-F20B-0B56-542C-38968EAD4A63}"/>
              </a:ext>
            </a:extLst>
          </p:cNvPr>
          <p:cNvSpPr>
            <a:spLocks noGrp="1"/>
          </p:cNvSpPr>
          <p:nvPr>
            <p:ph idx="1"/>
          </p:nvPr>
        </p:nvSpPr>
        <p:spPr/>
        <p:txBody>
          <a:bodyPr/>
          <a:lstStyle/>
          <a:p>
            <a:r>
              <a:rPr lang="es-MX" dirty="0"/>
              <a:t>La mecánica es la rama de la física que estudia y analiza el movimiento y reposo de los cuerpos, y su evolución en el tiempo, bajo la acción de fuerzas. Mecánicamente un robot está formado por una serie de elementos o eslabones unidos mediante articulaciones que permiten realizar un movimiento. El movimiento de cada articulación puede ser de movimiento, de giro, o de una combinación de ambos.</a:t>
            </a:r>
          </a:p>
        </p:txBody>
      </p:sp>
      <p:pic>
        <p:nvPicPr>
          <p:cNvPr id="5" name="Imagen 4" descr="Imagen que contiene par, lego&#10;&#10;Descripción generada automáticamente">
            <a:extLst>
              <a:ext uri="{FF2B5EF4-FFF2-40B4-BE49-F238E27FC236}">
                <a16:creationId xmlns:a16="http://schemas.microsoft.com/office/drawing/2014/main" id="{F9038C4D-D0DD-FDCA-B119-D1A2AE991F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4177" y="3526135"/>
            <a:ext cx="3823645" cy="2974743"/>
          </a:xfrm>
          <a:prstGeom prst="rect">
            <a:avLst/>
          </a:prstGeom>
        </p:spPr>
      </p:pic>
    </p:spTree>
    <p:extLst>
      <p:ext uri="{BB962C8B-B14F-4D97-AF65-F5344CB8AC3E}">
        <p14:creationId xmlns:p14="http://schemas.microsoft.com/office/powerpoint/2010/main" val="18784279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CFC090-B11C-C4AA-B29D-812C037E809E}"/>
              </a:ext>
            </a:extLst>
          </p:cNvPr>
          <p:cNvSpPr>
            <a:spLocks noGrp="1"/>
          </p:cNvSpPr>
          <p:nvPr>
            <p:ph type="title"/>
          </p:nvPr>
        </p:nvSpPr>
        <p:spPr/>
        <p:txBody>
          <a:bodyPr/>
          <a:lstStyle/>
          <a:p>
            <a:r>
              <a:rPr lang="es-MX" dirty="0"/>
              <a:t>Transmisiones  </a:t>
            </a:r>
          </a:p>
        </p:txBody>
      </p:sp>
      <p:sp>
        <p:nvSpPr>
          <p:cNvPr id="3" name="Marcador de contenido 2">
            <a:extLst>
              <a:ext uri="{FF2B5EF4-FFF2-40B4-BE49-F238E27FC236}">
                <a16:creationId xmlns:a16="http://schemas.microsoft.com/office/drawing/2014/main" id="{0176D94A-C806-7F80-382A-3783DE458E3E}"/>
              </a:ext>
            </a:extLst>
          </p:cNvPr>
          <p:cNvSpPr>
            <a:spLocks noGrp="1"/>
          </p:cNvSpPr>
          <p:nvPr>
            <p:ph idx="1"/>
          </p:nvPr>
        </p:nvSpPr>
        <p:spPr/>
        <p:txBody>
          <a:bodyPr/>
          <a:lstStyle/>
          <a:p>
            <a:r>
              <a:rPr lang="es-MX" dirty="0"/>
              <a:t>Son los encargados de trasladar el movimiento de los actuadores hacia las articulaciones, especialmente situadas en el extremo del robot.</a:t>
            </a:r>
          </a:p>
        </p:txBody>
      </p:sp>
      <p:pic>
        <p:nvPicPr>
          <p:cNvPr id="20" name="Imagen 19">
            <a:extLst>
              <a:ext uri="{FF2B5EF4-FFF2-40B4-BE49-F238E27FC236}">
                <a16:creationId xmlns:a16="http://schemas.microsoft.com/office/drawing/2014/main" id="{B6287029-4916-6D26-6C9A-753BC9A5A8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4613" y="2582045"/>
            <a:ext cx="3499111" cy="1100330"/>
          </a:xfrm>
          <a:prstGeom prst="rect">
            <a:avLst/>
          </a:prstGeom>
        </p:spPr>
      </p:pic>
      <p:pic>
        <p:nvPicPr>
          <p:cNvPr id="22" name="Imagen 21" descr="Imagen que contiene ipod&#10;&#10;Descripción generada automáticamente">
            <a:extLst>
              <a:ext uri="{FF2B5EF4-FFF2-40B4-BE49-F238E27FC236}">
                <a16:creationId xmlns:a16="http://schemas.microsoft.com/office/drawing/2014/main" id="{4CDA45B9-41CA-21FC-2B83-3A7E7B2306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3807" y="2487973"/>
            <a:ext cx="3118110" cy="1709931"/>
          </a:xfrm>
          <a:prstGeom prst="rect">
            <a:avLst/>
          </a:prstGeom>
        </p:spPr>
      </p:pic>
      <p:pic>
        <p:nvPicPr>
          <p:cNvPr id="24" name="Imagen 23" descr="Forma&#10;&#10;Descripción generada automáticamente">
            <a:extLst>
              <a:ext uri="{FF2B5EF4-FFF2-40B4-BE49-F238E27FC236}">
                <a16:creationId xmlns:a16="http://schemas.microsoft.com/office/drawing/2014/main" id="{F9D5E491-6F75-1E7C-2C58-525D6A577D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67" y="4427300"/>
            <a:ext cx="2130556" cy="1545339"/>
          </a:xfrm>
          <a:prstGeom prst="rect">
            <a:avLst/>
          </a:prstGeom>
        </p:spPr>
      </p:pic>
      <p:pic>
        <p:nvPicPr>
          <p:cNvPr id="26" name="Imagen 25" descr="Imagen que contiene Logotipo&#10;&#10;Descripción generada automáticamente">
            <a:extLst>
              <a:ext uri="{FF2B5EF4-FFF2-40B4-BE49-F238E27FC236}">
                <a16:creationId xmlns:a16="http://schemas.microsoft.com/office/drawing/2014/main" id="{A92538DE-0322-1E46-DF59-DCC11CD8E8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13321" y="4825081"/>
            <a:ext cx="3688088" cy="1243587"/>
          </a:xfrm>
          <a:prstGeom prst="rect">
            <a:avLst/>
          </a:prstGeom>
        </p:spPr>
      </p:pic>
    </p:spTree>
    <p:extLst>
      <p:ext uri="{BB962C8B-B14F-4D97-AF65-F5344CB8AC3E}">
        <p14:creationId xmlns:p14="http://schemas.microsoft.com/office/powerpoint/2010/main" val="4057501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73BF85-6A65-89A5-B328-064AB536674C}"/>
              </a:ext>
            </a:extLst>
          </p:cNvPr>
          <p:cNvSpPr>
            <a:spLocks noGrp="1"/>
          </p:cNvSpPr>
          <p:nvPr>
            <p:ph type="title"/>
          </p:nvPr>
        </p:nvSpPr>
        <p:spPr/>
        <p:txBody>
          <a:bodyPr/>
          <a:lstStyle/>
          <a:p>
            <a:r>
              <a:rPr lang="es-MX" dirty="0"/>
              <a:t>Reductores  </a:t>
            </a:r>
          </a:p>
        </p:txBody>
      </p:sp>
      <p:sp>
        <p:nvSpPr>
          <p:cNvPr id="3" name="Marcador de contenido 2">
            <a:extLst>
              <a:ext uri="{FF2B5EF4-FFF2-40B4-BE49-F238E27FC236}">
                <a16:creationId xmlns:a16="http://schemas.microsoft.com/office/drawing/2014/main" id="{2D98EA46-F2F9-A31F-EF40-39B182D388B7}"/>
              </a:ext>
            </a:extLst>
          </p:cNvPr>
          <p:cNvSpPr>
            <a:spLocks noGrp="1"/>
          </p:cNvSpPr>
          <p:nvPr>
            <p:ph idx="1"/>
          </p:nvPr>
        </p:nvSpPr>
        <p:spPr/>
        <p:txBody>
          <a:bodyPr/>
          <a:lstStyle/>
          <a:p>
            <a:r>
              <a:rPr lang="es-MX" dirty="0"/>
              <a:t>Son los encargados de adaptar el par y la velocidad de la salida del actuador a los valores adecuados para el movimiento de los elementos del robot.</a:t>
            </a:r>
          </a:p>
        </p:txBody>
      </p:sp>
      <p:pic>
        <p:nvPicPr>
          <p:cNvPr id="10" name="Imagen 9" descr="Imagen que contiene Diagrama&#10;&#10;Descripción generada automáticamente">
            <a:extLst>
              <a:ext uri="{FF2B5EF4-FFF2-40B4-BE49-F238E27FC236}">
                <a16:creationId xmlns:a16="http://schemas.microsoft.com/office/drawing/2014/main" id="{BF2E9C8E-B765-9722-2678-7C505A05C4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7282" y="2292985"/>
            <a:ext cx="5297435" cy="3575311"/>
          </a:xfrm>
          <a:prstGeom prst="rect">
            <a:avLst/>
          </a:prstGeom>
        </p:spPr>
      </p:pic>
    </p:spTree>
    <p:extLst>
      <p:ext uri="{BB962C8B-B14F-4D97-AF65-F5344CB8AC3E}">
        <p14:creationId xmlns:p14="http://schemas.microsoft.com/office/powerpoint/2010/main" val="1730097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E4C897-DABB-08E5-C667-21D8104FFC2C}"/>
              </a:ext>
            </a:extLst>
          </p:cNvPr>
          <p:cNvSpPr>
            <a:spLocks noGrp="1"/>
          </p:cNvSpPr>
          <p:nvPr>
            <p:ph type="title"/>
          </p:nvPr>
        </p:nvSpPr>
        <p:spPr/>
        <p:txBody>
          <a:bodyPr/>
          <a:lstStyle/>
          <a:p>
            <a:r>
              <a:rPr lang="es-MX" dirty="0"/>
              <a:t>Electricidad </a:t>
            </a:r>
          </a:p>
        </p:txBody>
      </p:sp>
      <p:sp>
        <p:nvSpPr>
          <p:cNvPr id="3" name="Marcador de contenido 2">
            <a:extLst>
              <a:ext uri="{FF2B5EF4-FFF2-40B4-BE49-F238E27FC236}">
                <a16:creationId xmlns:a16="http://schemas.microsoft.com/office/drawing/2014/main" id="{F116451C-2610-12C6-F321-32472D8FDFAA}"/>
              </a:ext>
            </a:extLst>
          </p:cNvPr>
          <p:cNvSpPr>
            <a:spLocks noGrp="1"/>
          </p:cNvSpPr>
          <p:nvPr>
            <p:ph idx="1"/>
          </p:nvPr>
        </p:nvSpPr>
        <p:spPr/>
        <p:txBody>
          <a:bodyPr/>
          <a:lstStyle/>
          <a:p>
            <a:r>
              <a:rPr lang="es-MX" dirty="0"/>
              <a:t>Es la disciplina que estudia los fenómenos producidos por el movimiento y la interacción entre cargas eléctricas de los cuerpos. Un robot necesita de energía eléctrica para hacer funcionar sus distintos elementos. Dichos elementos requieren ser alimentados para manipular la electricidad y realizar distintas tareas. Los elementos se pueden resumir en actuadores, sensores y sistemas de control.</a:t>
            </a:r>
          </a:p>
        </p:txBody>
      </p:sp>
      <p:pic>
        <p:nvPicPr>
          <p:cNvPr id="15" name="Imagen 14" descr="Imagen que contiene Logotipo&#10;&#10;Descripción generada automáticamente">
            <a:extLst>
              <a:ext uri="{FF2B5EF4-FFF2-40B4-BE49-F238E27FC236}">
                <a16:creationId xmlns:a16="http://schemas.microsoft.com/office/drawing/2014/main" id="{1CC5B3C7-1FF0-7E82-5889-D11161FA91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4923" y="3653851"/>
            <a:ext cx="4962154" cy="2295149"/>
          </a:xfrm>
          <a:prstGeom prst="rect">
            <a:avLst/>
          </a:prstGeom>
        </p:spPr>
      </p:pic>
    </p:spTree>
    <p:extLst>
      <p:ext uri="{BB962C8B-B14F-4D97-AF65-F5344CB8AC3E}">
        <p14:creationId xmlns:p14="http://schemas.microsoft.com/office/powerpoint/2010/main" val="14005184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1C7826-CEDD-A9D8-3EC2-1F864724D0A6}"/>
              </a:ext>
            </a:extLst>
          </p:cNvPr>
          <p:cNvSpPr>
            <a:spLocks noGrp="1"/>
          </p:cNvSpPr>
          <p:nvPr>
            <p:ph type="title"/>
          </p:nvPr>
        </p:nvSpPr>
        <p:spPr/>
        <p:txBody>
          <a:bodyPr/>
          <a:lstStyle/>
          <a:p>
            <a:r>
              <a:rPr lang="es-MX" dirty="0"/>
              <a:t>Electrónica </a:t>
            </a:r>
          </a:p>
        </p:txBody>
      </p:sp>
      <p:sp>
        <p:nvSpPr>
          <p:cNvPr id="3" name="Marcador de contenido 2">
            <a:extLst>
              <a:ext uri="{FF2B5EF4-FFF2-40B4-BE49-F238E27FC236}">
                <a16:creationId xmlns:a16="http://schemas.microsoft.com/office/drawing/2014/main" id="{B2EABBB2-8183-E969-EE01-BE1BF4084C1D}"/>
              </a:ext>
            </a:extLst>
          </p:cNvPr>
          <p:cNvSpPr>
            <a:spLocks noGrp="1"/>
          </p:cNvSpPr>
          <p:nvPr>
            <p:ph idx="1"/>
          </p:nvPr>
        </p:nvSpPr>
        <p:spPr/>
        <p:txBody>
          <a:bodyPr/>
          <a:lstStyle/>
          <a:p>
            <a:r>
              <a:rPr lang="es-MX" dirty="0"/>
              <a:t>Es la disciplina que se dedica al estudio y la producción de sistemas físicos basados en la conducción y control de un flujo de cargas eléctricas. Los avances de la electrónica han permitido la miniaturización de dispositivos, desarrollando robots cada vez más precisos, seguros y eficientes. Dichos dispositivos permiten manipular la corriente para realizar diferentes tareas. El conjunto de estos se utiliza para controlar, coordinar y procesar la información recibida de los distintos elementos del robot.</a:t>
            </a:r>
          </a:p>
        </p:txBody>
      </p:sp>
      <p:pic>
        <p:nvPicPr>
          <p:cNvPr id="9" name="Imagen 8" descr="Diagrama&#10;&#10;Descripción generada automáticamente">
            <a:extLst>
              <a:ext uri="{FF2B5EF4-FFF2-40B4-BE49-F238E27FC236}">
                <a16:creationId xmlns:a16="http://schemas.microsoft.com/office/drawing/2014/main" id="{4AC9DC40-947A-F124-D35A-11D7141715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4091" y="3904159"/>
            <a:ext cx="4163817" cy="2596719"/>
          </a:xfrm>
          <a:prstGeom prst="rect">
            <a:avLst/>
          </a:prstGeom>
        </p:spPr>
      </p:pic>
    </p:spTree>
    <p:extLst>
      <p:ext uri="{BB962C8B-B14F-4D97-AF65-F5344CB8AC3E}">
        <p14:creationId xmlns:p14="http://schemas.microsoft.com/office/powerpoint/2010/main" val="21858997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5EC59C-9F95-A5E3-70B9-971F0D4AC8B8}"/>
              </a:ext>
            </a:extLst>
          </p:cNvPr>
          <p:cNvSpPr>
            <a:spLocks noGrp="1"/>
          </p:cNvSpPr>
          <p:nvPr>
            <p:ph type="title"/>
          </p:nvPr>
        </p:nvSpPr>
        <p:spPr/>
        <p:txBody>
          <a:bodyPr/>
          <a:lstStyle/>
          <a:p>
            <a:r>
              <a:rPr lang="es-MX" dirty="0"/>
              <a:t>Programación </a:t>
            </a:r>
          </a:p>
        </p:txBody>
      </p:sp>
      <p:sp>
        <p:nvSpPr>
          <p:cNvPr id="3" name="Marcador de contenido 2">
            <a:extLst>
              <a:ext uri="{FF2B5EF4-FFF2-40B4-BE49-F238E27FC236}">
                <a16:creationId xmlns:a16="http://schemas.microsoft.com/office/drawing/2014/main" id="{3D721CD3-2F89-2439-2532-567A564531C2}"/>
              </a:ext>
            </a:extLst>
          </p:cNvPr>
          <p:cNvSpPr>
            <a:spLocks noGrp="1"/>
          </p:cNvSpPr>
          <p:nvPr>
            <p:ph idx="1"/>
          </p:nvPr>
        </p:nvSpPr>
        <p:spPr/>
        <p:txBody>
          <a:bodyPr>
            <a:normAutofit/>
          </a:bodyPr>
          <a:lstStyle/>
          <a:p>
            <a:r>
              <a:rPr lang="es-MX" dirty="0"/>
              <a:t>Es el proceso de tomar un algoritmo (serie de pasos con un objetivo) y codificarlo, mediante un lenguaje de programación, de modo que pueda ser ejecutado por una computadora o artefacto similar. La programación de un robot se puede definir como el proceso mediante el cual se le indica a éste la secuencia de acciones que deberá llevar a cabo durante la realización de su tarea. Estas acciones consisten en su mayor parte en moverse a puntos predefinidos y manipular objetos del entorno. El sistema de programación es la herramienta con que cuenta el usuario para acceder a las diversas prestaciones de un robot.</a:t>
            </a:r>
          </a:p>
        </p:txBody>
      </p:sp>
      <p:pic>
        <p:nvPicPr>
          <p:cNvPr id="17" name="Imagen 16" descr="Interfaz de usuario gráfica&#10;&#10;Descripción generada automáticamente">
            <a:extLst>
              <a:ext uri="{FF2B5EF4-FFF2-40B4-BE49-F238E27FC236}">
                <a16:creationId xmlns:a16="http://schemas.microsoft.com/office/drawing/2014/main" id="{E7852233-17ED-7572-7246-0F9C8F6CB0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9393" y="4124750"/>
            <a:ext cx="4873214" cy="2558437"/>
          </a:xfrm>
          <a:prstGeom prst="rect">
            <a:avLst/>
          </a:prstGeom>
        </p:spPr>
      </p:pic>
    </p:spTree>
    <p:extLst>
      <p:ext uri="{BB962C8B-B14F-4D97-AF65-F5344CB8AC3E}">
        <p14:creationId xmlns:p14="http://schemas.microsoft.com/office/powerpoint/2010/main" val="4196901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8D13A7-3DEC-9C53-BCD7-5AA342599FD1}"/>
              </a:ext>
            </a:extLst>
          </p:cNvPr>
          <p:cNvSpPr>
            <a:spLocks noGrp="1"/>
          </p:cNvSpPr>
          <p:nvPr>
            <p:ph type="title"/>
          </p:nvPr>
        </p:nvSpPr>
        <p:spPr/>
        <p:txBody>
          <a:bodyPr/>
          <a:lstStyle/>
          <a:p>
            <a:r>
              <a:rPr lang="es-MX" dirty="0"/>
              <a:t>Contenido </a:t>
            </a:r>
          </a:p>
        </p:txBody>
      </p:sp>
      <p:sp>
        <p:nvSpPr>
          <p:cNvPr id="3" name="Marcador de contenido 2">
            <a:extLst>
              <a:ext uri="{FF2B5EF4-FFF2-40B4-BE49-F238E27FC236}">
                <a16:creationId xmlns:a16="http://schemas.microsoft.com/office/drawing/2014/main" id="{43DCA2D2-F867-8288-8F40-1352CBE5B80F}"/>
              </a:ext>
            </a:extLst>
          </p:cNvPr>
          <p:cNvSpPr>
            <a:spLocks noGrp="1"/>
          </p:cNvSpPr>
          <p:nvPr>
            <p:ph idx="1"/>
          </p:nvPr>
        </p:nvSpPr>
        <p:spPr/>
        <p:txBody>
          <a:bodyPr>
            <a:normAutofit/>
          </a:bodyPr>
          <a:lstStyle/>
          <a:p>
            <a:pPr marL="457200" indent="-457200">
              <a:buFont typeface="+mj-lt"/>
              <a:buAutoNum type="arabicPeriod"/>
            </a:pPr>
            <a:r>
              <a:rPr lang="es-MX" sz="2800" dirty="0"/>
              <a:t>Antecedentes </a:t>
            </a:r>
          </a:p>
          <a:p>
            <a:pPr marL="457200" indent="-457200">
              <a:buFont typeface="+mj-lt"/>
              <a:buAutoNum type="arabicPeriod"/>
            </a:pPr>
            <a:r>
              <a:rPr lang="es-MX" sz="2800" dirty="0"/>
              <a:t>Concepto</a:t>
            </a:r>
          </a:p>
          <a:p>
            <a:pPr marL="457200" indent="-457200">
              <a:buFont typeface="+mj-lt"/>
              <a:buAutoNum type="arabicPeriod"/>
            </a:pPr>
            <a:r>
              <a:rPr lang="es-MX" sz="2800" dirty="0"/>
              <a:t>Importancia </a:t>
            </a:r>
          </a:p>
          <a:p>
            <a:pPr marL="457200" indent="-457200">
              <a:buFont typeface="+mj-lt"/>
              <a:buAutoNum type="arabicPeriod"/>
            </a:pPr>
            <a:r>
              <a:rPr lang="es-MX" sz="2800" dirty="0"/>
              <a:t>Elementos </a:t>
            </a:r>
          </a:p>
          <a:p>
            <a:endParaRPr lang="es-MX" sz="2800" dirty="0"/>
          </a:p>
        </p:txBody>
      </p:sp>
    </p:spTree>
    <p:extLst>
      <p:ext uri="{BB962C8B-B14F-4D97-AF65-F5344CB8AC3E}">
        <p14:creationId xmlns:p14="http://schemas.microsoft.com/office/powerpoint/2010/main" val="913737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5000"/>
            <a:lum/>
          </a:blip>
          <a:srcRect/>
          <a:stretch>
            <a:fillRect t="-13000" b="-13000"/>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C5CBFF-70D1-9194-F4DD-A0603205FF3D}"/>
              </a:ext>
            </a:extLst>
          </p:cNvPr>
          <p:cNvSpPr>
            <a:spLocks noGrp="1"/>
          </p:cNvSpPr>
          <p:nvPr>
            <p:ph type="title"/>
          </p:nvPr>
        </p:nvSpPr>
        <p:spPr/>
        <p:txBody>
          <a:bodyPr/>
          <a:lstStyle/>
          <a:p>
            <a:r>
              <a:rPr lang="es-MX" dirty="0"/>
              <a:t>Aprendizaje </a:t>
            </a:r>
          </a:p>
        </p:txBody>
      </p:sp>
      <p:sp>
        <p:nvSpPr>
          <p:cNvPr id="3" name="Marcador de contenido 2">
            <a:extLst>
              <a:ext uri="{FF2B5EF4-FFF2-40B4-BE49-F238E27FC236}">
                <a16:creationId xmlns:a16="http://schemas.microsoft.com/office/drawing/2014/main" id="{264FB597-8ACA-2400-569F-76C59C42C207}"/>
              </a:ext>
            </a:extLst>
          </p:cNvPr>
          <p:cNvSpPr>
            <a:spLocks noGrp="1"/>
          </p:cNvSpPr>
          <p:nvPr>
            <p:ph idx="1"/>
          </p:nvPr>
        </p:nvSpPr>
        <p:spPr/>
        <p:txBody>
          <a:bodyPr/>
          <a:lstStyle/>
          <a:p>
            <a:r>
              <a:rPr lang="es-MX" dirty="0"/>
              <a:t>Conocer la relación que existe entre la electricidad, electrónica y programación con la robótica.</a:t>
            </a:r>
          </a:p>
        </p:txBody>
      </p:sp>
    </p:spTree>
    <p:extLst>
      <p:ext uri="{BB962C8B-B14F-4D97-AF65-F5344CB8AC3E}">
        <p14:creationId xmlns:p14="http://schemas.microsoft.com/office/powerpoint/2010/main" val="2715648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518E6B-854A-8315-A111-ED7CB2F092F3}"/>
              </a:ext>
            </a:extLst>
          </p:cNvPr>
          <p:cNvSpPr>
            <a:spLocks noGrp="1"/>
          </p:cNvSpPr>
          <p:nvPr>
            <p:ph type="title"/>
          </p:nvPr>
        </p:nvSpPr>
        <p:spPr/>
        <p:txBody>
          <a:bodyPr/>
          <a:lstStyle/>
          <a:p>
            <a:r>
              <a:rPr lang="es-MX" dirty="0"/>
              <a:t>Introducción </a:t>
            </a:r>
          </a:p>
        </p:txBody>
      </p:sp>
      <p:sp>
        <p:nvSpPr>
          <p:cNvPr id="3" name="Marcador de contenido 2">
            <a:extLst>
              <a:ext uri="{FF2B5EF4-FFF2-40B4-BE49-F238E27FC236}">
                <a16:creationId xmlns:a16="http://schemas.microsoft.com/office/drawing/2014/main" id="{612E5F47-B76D-1E2B-26BC-15C5EF5A08FC}"/>
              </a:ext>
            </a:extLst>
          </p:cNvPr>
          <p:cNvSpPr>
            <a:spLocks noGrp="1"/>
          </p:cNvSpPr>
          <p:nvPr>
            <p:ph idx="1"/>
          </p:nvPr>
        </p:nvSpPr>
        <p:spPr/>
        <p:txBody>
          <a:bodyPr>
            <a:normAutofit/>
          </a:bodyPr>
          <a:lstStyle/>
          <a:p>
            <a:r>
              <a:rPr lang="es-MX" dirty="0"/>
              <a:t>¿Qué aprendieron sobre la electricidad, electrónica y programación?</a:t>
            </a:r>
          </a:p>
          <a:p>
            <a:r>
              <a:rPr lang="es-MX" dirty="0"/>
              <a:t>¿Qué relación existe entre estas y la robótica?</a:t>
            </a:r>
          </a:p>
          <a:p>
            <a:endParaRPr lang="es-MX" dirty="0"/>
          </a:p>
          <a:p>
            <a:endParaRPr lang="es-MX" dirty="0"/>
          </a:p>
          <a:p>
            <a:endParaRPr lang="es-MX" dirty="0"/>
          </a:p>
          <a:p>
            <a:r>
              <a:rPr lang="es-MX" dirty="0"/>
              <a:t>Disciplinas relacionadas con la robótica:</a:t>
            </a:r>
          </a:p>
          <a:p>
            <a:pPr marL="0" indent="0">
              <a:buNone/>
            </a:pPr>
            <a:r>
              <a:rPr lang="es-MX" dirty="0">
                <a:hlinkClick r:id="rId2"/>
              </a:rPr>
              <a:t>https://www.youtube.com/watch?v=bqo_5eOWxxg</a:t>
            </a:r>
            <a:endParaRPr lang="es-MX" dirty="0"/>
          </a:p>
          <a:p>
            <a:pPr marL="0" indent="0">
              <a:buNone/>
            </a:pPr>
            <a:endParaRPr lang="es-MX" dirty="0"/>
          </a:p>
          <a:p>
            <a:pPr marL="0" indent="0">
              <a:buNone/>
            </a:pPr>
            <a:endParaRPr lang="es-MX" dirty="0"/>
          </a:p>
          <a:p>
            <a:endParaRPr lang="es-MX" dirty="0"/>
          </a:p>
        </p:txBody>
      </p:sp>
    </p:spTree>
    <p:extLst>
      <p:ext uri="{BB962C8B-B14F-4D97-AF65-F5344CB8AC3E}">
        <p14:creationId xmlns:p14="http://schemas.microsoft.com/office/powerpoint/2010/main" val="4128121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E92A83-227A-C8FA-0B5B-D75F3719A2B3}"/>
              </a:ext>
            </a:extLst>
          </p:cNvPr>
          <p:cNvSpPr>
            <a:spLocks noGrp="1"/>
          </p:cNvSpPr>
          <p:nvPr>
            <p:ph type="title"/>
          </p:nvPr>
        </p:nvSpPr>
        <p:spPr/>
        <p:txBody>
          <a:bodyPr/>
          <a:lstStyle/>
          <a:p>
            <a:r>
              <a:rPr lang="es-MX" dirty="0"/>
              <a:t>Antecedentes  </a:t>
            </a:r>
          </a:p>
        </p:txBody>
      </p:sp>
      <p:sp>
        <p:nvSpPr>
          <p:cNvPr id="3" name="Marcador de contenido 2">
            <a:extLst>
              <a:ext uri="{FF2B5EF4-FFF2-40B4-BE49-F238E27FC236}">
                <a16:creationId xmlns:a16="http://schemas.microsoft.com/office/drawing/2014/main" id="{D89B5D06-D4B0-1385-B15C-96702A7D0CCC}"/>
              </a:ext>
            </a:extLst>
          </p:cNvPr>
          <p:cNvSpPr>
            <a:spLocks noGrp="1"/>
          </p:cNvSpPr>
          <p:nvPr>
            <p:ph idx="1"/>
          </p:nvPr>
        </p:nvSpPr>
        <p:spPr/>
        <p:txBody>
          <a:bodyPr>
            <a:normAutofit/>
          </a:bodyPr>
          <a:lstStyle/>
          <a:p>
            <a:r>
              <a:rPr lang="es-MX" dirty="0"/>
              <a:t>En la historia de la humanidad siempre ha estado presente la invención como herramienta indispensable para el desarrollo personal, social y tecnológico.</a:t>
            </a:r>
          </a:p>
          <a:p>
            <a:r>
              <a:rPr lang="es-MX" dirty="0"/>
              <a:t>Entre el siglo XVII y el XVIII hubo invenciones mecanizadas como las del ingeniero francés Jacques de Vaucanson: llevó a cabo la construcción de unos muñecos de tamaño humano (autómatas) que tocaban instrumentos. En la Revolución Industrial se crearon máquinas robotizadas, como la hiladora mecánica de Crompton (1779) y el telar de Jacquard (1801). También podemos remontarnos a la época de los antiguos egipcios: Ellos idearon brazos mecánicos que unieron a las estatuas de los Dioses. </a:t>
            </a:r>
          </a:p>
        </p:txBody>
      </p:sp>
      <p:pic>
        <p:nvPicPr>
          <p:cNvPr id="6" name="Imagen 5" descr="Forma&#10;&#10;Descripción generada automáticamente con confianza baja">
            <a:extLst>
              <a:ext uri="{FF2B5EF4-FFF2-40B4-BE49-F238E27FC236}">
                <a16:creationId xmlns:a16="http://schemas.microsoft.com/office/drawing/2014/main" id="{3BB74DD8-6275-0591-C56C-DCF2F582B8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6772" y="4088761"/>
            <a:ext cx="2593026" cy="2412117"/>
          </a:xfrm>
          <a:prstGeom prst="rect">
            <a:avLst/>
          </a:prstGeom>
        </p:spPr>
      </p:pic>
      <p:pic>
        <p:nvPicPr>
          <p:cNvPr id="8" name="Imagen 7" descr="Imagen que contiene hombre, tabla, aire&#10;&#10;Descripción generada automáticamente">
            <a:extLst>
              <a:ext uri="{FF2B5EF4-FFF2-40B4-BE49-F238E27FC236}">
                <a16:creationId xmlns:a16="http://schemas.microsoft.com/office/drawing/2014/main" id="{E6BF1A68-7412-CA67-3D17-E6DFD5A3CF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2208" y="4391176"/>
            <a:ext cx="2619375" cy="2066925"/>
          </a:xfrm>
          <a:prstGeom prst="rect">
            <a:avLst/>
          </a:prstGeom>
        </p:spPr>
      </p:pic>
      <p:pic>
        <p:nvPicPr>
          <p:cNvPr id="10" name="Imagen 9" descr="Diagrama&#10;&#10;Descripción generada automáticamente">
            <a:extLst>
              <a:ext uri="{FF2B5EF4-FFF2-40B4-BE49-F238E27FC236}">
                <a16:creationId xmlns:a16="http://schemas.microsoft.com/office/drawing/2014/main" id="{9CE8CF17-70D2-6263-EFA3-C6A42CE003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49347" y="4448381"/>
            <a:ext cx="2349661" cy="1952513"/>
          </a:xfrm>
          <a:prstGeom prst="rect">
            <a:avLst/>
          </a:prstGeom>
        </p:spPr>
      </p:pic>
    </p:spTree>
    <p:extLst>
      <p:ext uri="{BB962C8B-B14F-4D97-AF65-F5344CB8AC3E}">
        <p14:creationId xmlns:p14="http://schemas.microsoft.com/office/powerpoint/2010/main" val="3960199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E92A83-227A-C8FA-0B5B-D75F3719A2B3}"/>
              </a:ext>
            </a:extLst>
          </p:cNvPr>
          <p:cNvSpPr>
            <a:spLocks noGrp="1"/>
          </p:cNvSpPr>
          <p:nvPr>
            <p:ph type="title"/>
          </p:nvPr>
        </p:nvSpPr>
        <p:spPr/>
        <p:txBody>
          <a:bodyPr/>
          <a:lstStyle/>
          <a:p>
            <a:r>
              <a:rPr lang="es-MX" dirty="0"/>
              <a:t>Antecedentes  </a:t>
            </a:r>
          </a:p>
        </p:txBody>
      </p:sp>
      <p:sp>
        <p:nvSpPr>
          <p:cNvPr id="3" name="Marcador de contenido 2">
            <a:extLst>
              <a:ext uri="{FF2B5EF4-FFF2-40B4-BE49-F238E27FC236}">
                <a16:creationId xmlns:a16="http://schemas.microsoft.com/office/drawing/2014/main" id="{D89B5D06-D4B0-1385-B15C-96702A7D0CCC}"/>
              </a:ext>
            </a:extLst>
          </p:cNvPr>
          <p:cNvSpPr>
            <a:spLocks noGrp="1"/>
          </p:cNvSpPr>
          <p:nvPr>
            <p:ph idx="1"/>
          </p:nvPr>
        </p:nvSpPr>
        <p:spPr/>
        <p:txBody>
          <a:bodyPr>
            <a:normAutofit/>
          </a:bodyPr>
          <a:lstStyle/>
          <a:p>
            <a:r>
              <a:rPr lang="es-MX" dirty="0"/>
              <a:t>Los primeros robots reales aparecieron entre 1950 y 1960. Se dedicaban a labores industriales simples, mecánicas y automatizadas. En 1971 se utilizó el primer robot dedicado a la exploración espacial.</a:t>
            </a:r>
          </a:p>
          <a:p>
            <a:r>
              <a:rPr lang="es-MX" dirty="0"/>
              <a:t>El primer robot humanoide y bípedo, el </a:t>
            </a:r>
            <a:r>
              <a:rPr lang="es-MX" dirty="0" err="1"/>
              <a:t>ASIMO</a:t>
            </a:r>
            <a:r>
              <a:rPr lang="es-MX" dirty="0"/>
              <a:t>, fue anunciado en Japón en 2011, y se hicieron demostraciones de su capacidad de interacción con humanos.</a:t>
            </a:r>
          </a:p>
        </p:txBody>
      </p:sp>
      <p:pic>
        <p:nvPicPr>
          <p:cNvPr id="5" name="Imagen 4" descr="Imagen que contiene tabla&#10;&#10;Descripción generada automáticamente">
            <a:extLst>
              <a:ext uri="{FF2B5EF4-FFF2-40B4-BE49-F238E27FC236}">
                <a16:creationId xmlns:a16="http://schemas.microsoft.com/office/drawing/2014/main" id="{C993461F-22D0-8B96-EC86-E9689C3819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2987" y="3429000"/>
            <a:ext cx="2286000" cy="2000250"/>
          </a:xfrm>
          <a:prstGeom prst="rect">
            <a:avLst/>
          </a:prstGeom>
        </p:spPr>
      </p:pic>
      <p:pic>
        <p:nvPicPr>
          <p:cNvPr id="9" name="Imagen 8" descr="Una caricatura de una persona&#10;&#10;Descripción generada automáticamente con confianza baja">
            <a:extLst>
              <a:ext uri="{FF2B5EF4-FFF2-40B4-BE49-F238E27FC236}">
                <a16:creationId xmlns:a16="http://schemas.microsoft.com/office/drawing/2014/main" id="{94F37939-6F0D-0838-046D-5287A543DD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6617" y="2576081"/>
            <a:ext cx="3171025" cy="4239142"/>
          </a:xfrm>
          <a:prstGeom prst="rect">
            <a:avLst/>
          </a:prstGeom>
        </p:spPr>
      </p:pic>
    </p:spTree>
    <p:extLst>
      <p:ext uri="{BB962C8B-B14F-4D97-AF65-F5344CB8AC3E}">
        <p14:creationId xmlns:p14="http://schemas.microsoft.com/office/powerpoint/2010/main" val="1642850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ABFA80-D6E5-6477-0CF9-EE422DD54CC4}"/>
              </a:ext>
            </a:extLst>
          </p:cNvPr>
          <p:cNvSpPr>
            <a:spLocks noGrp="1"/>
          </p:cNvSpPr>
          <p:nvPr>
            <p:ph type="title"/>
          </p:nvPr>
        </p:nvSpPr>
        <p:spPr/>
        <p:txBody>
          <a:bodyPr/>
          <a:lstStyle/>
          <a:p>
            <a:r>
              <a:rPr lang="es-MX" dirty="0"/>
              <a:t>Concepto  </a:t>
            </a:r>
          </a:p>
        </p:txBody>
      </p:sp>
      <p:sp>
        <p:nvSpPr>
          <p:cNvPr id="3" name="Marcador de contenido 2">
            <a:extLst>
              <a:ext uri="{FF2B5EF4-FFF2-40B4-BE49-F238E27FC236}">
                <a16:creationId xmlns:a16="http://schemas.microsoft.com/office/drawing/2014/main" id="{D8490CE3-54BE-AD75-D4DC-00F4F9322AC3}"/>
              </a:ext>
            </a:extLst>
          </p:cNvPr>
          <p:cNvSpPr>
            <a:spLocks noGrp="1"/>
          </p:cNvSpPr>
          <p:nvPr>
            <p:ph idx="1"/>
          </p:nvPr>
        </p:nvSpPr>
        <p:spPr/>
        <p:txBody>
          <a:bodyPr/>
          <a:lstStyle/>
          <a:p>
            <a:r>
              <a:rPr lang="es-MX" dirty="0"/>
              <a:t>La robótica es una disciplina que se ocupa del diseño, operación, manufacturación, estudio y aplicación de autómatas o robots. Para ello, combina la ingeniería mecánica, ingeniería eléctrica, ingeniería electrónica, ingeniería biomédica y las ciencias de la computación, así como otras disciplinas.</a:t>
            </a:r>
          </a:p>
          <a:p>
            <a:r>
              <a:rPr lang="es-MX" dirty="0"/>
              <a:t>Su cometido es construir una herramienta que pueda desempeñar muchas de las labores que actualmente desempeña el ser humano, de manera más eficiente y rápida, o en condiciones y ambientes que al ser humano le serían inaccesibles.</a:t>
            </a:r>
          </a:p>
        </p:txBody>
      </p:sp>
      <p:pic>
        <p:nvPicPr>
          <p:cNvPr id="5" name="Imagen 4" descr="Diagrama&#10;&#10;Descripción generada automáticamente con confianza media">
            <a:extLst>
              <a:ext uri="{FF2B5EF4-FFF2-40B4-BE49-F238E27FC236}">
                <a16:creationId xmlns:a16="http://schemas.microsoft.com/office/drawing/2014/main" id="{6B6CA677-8E0F-89F1-DD68-42DF55346E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97216" y="3883511"/>
            <a:ext cx="4397568" cy="2931712"/>
          </a:xfrm>
          <a:prstGeom prst="rect">
            <a:avLst/>
          </a:prstGeom>
        </p:spPr>
      </p:pic>
    </p:spTree>
    <p:extLst>
      <p:ext uri="{BB962C8B-B14F-4D97-AF65-F5344CB8AC3E}">
        <p14:creationId xmlns:p14="http://schemas.microsoft.com/office/powerpoint/2010/main" val="1041358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83FC06-C628-4666-352E-9C9B3DC6C380}"/>
              </a:ext>
            </a:extLst>
          </p:cNvPr>
          <p:cNvSpPr>
            <a:spLocks noGrp="1"/>
          </p:cNvSpPr>
          <p:nvPr>
            <p:ph type="title"/>
          </p:nvPr>
        </p:nvSpPr>
        <p:spPr/>
        <p:txBody>
          <a:bodyPr/>
          <a:lstStyle/>
          <a:p>
            <a:r>
              <a:rPr lang="es-MX" dirty="0"/>
              <a:t>Importancia </a:t>
            </a:r>
          </a:p>
        </p:txBody>
      </p:sp>
      <p:sp>
        <p:nvSpPr>
          <p:cNvPr id="3" name="Marcador de contenido 2">
            <a:extLst>
              <a:ext uri="{FF2B5EF4-FFF2-40B4-BE49-F238E27FC236}">
                <a16:creationId xmlns:a16="http://schemas.microsoft.com/office/drawing/2014/main" id="{AEADAC69-C0FE-D6A2-38AB-6466C8FF020D}"/>
              </a:ext>
            </a:extLst>
          </p:cNvPr>
          <p:cNvSpPr>
            <a:spLocks noGrp="1"/>
          </p:cNvSpPr>
          <p:nvPr>
            <p:ph idx="1"/>
          </p:nvPr>
        </p:nvSpPr>
        <p:spPr>
          <a:xfrm>
            <a:off x="540000" y="989704"/>
            <a:ext cx="5699435" cy="5328295"/>
          </a:xfrm>
        </p:spPr>
        <p:txBody>
          <a:bodyPr/>
          <a:lstStyle/>
          <a:p>
            <a:r>
              <a:rPr lang="es-MX" dirty="0"/>
              <a:t>El auge de la Robótica y la imperiosa necesidad de su implantación en numerosas instalaciones industriales requiere el concurso de un buen número de especialistas en la materia. La Robótica es una tecnología multidisciplinar. Hace uso de todos los recursos de vanguardia de otras ciencias afines, que soportan una parcela de su estructura.</a:t>
            </a:r>
          </a:p>
        </p:txBody>
      </p:sp>
      <p:pic>
        <p:nvPicPr>
          <p:cNvPr id="5" name="Imagen 4" descr="Imagen que contiene lego, juguete, pastel, aire&#10;&#10;Descripción generada automáticamente">
            <a:extLst>
              <a:ext uri="{FF2B5EF4-FFF2-40B4-BE49-F238E27FC236}">
                <a16:creationId xmlns:a16="http://schemas.microsoft.com/office/drawing/2014/main" id="{7B40DF86-F65B-7DBD-9E4A-7B957DB98D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4387" y="424801"/>
            <a:ext cx="5680036" cy="5680036"/>
          </a:xfrm>
          <a:prstGeom prst="rect">
            <a:avLst/>
          </a:prstGeom>
        </p:spPr>
      </p:pic>
    </p:spTree>
    <p:extLst>
      <p:ext uri="{BB962C8B-B14F-4D97-AF65-F5344CB8AC3E}">
        <p14:creationId xmlns:p14="http://schemas.microsoft.com/office/powerpoint/2010/main" val="734812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B995A1-1A26-5928-5BA0-0DC423B6F122}"/>
              </a:ext>
            </a:extLst>
          </p:cNvPr>
          <p:cNvSpPr>
            <a:spLocks noGrp="1"/>
          </p:cNvSpPr>
          <p:nvPr>
            <p:ph type="title"/>
          </p:nvPr>
        </p:nvSpPr>
        <p:spPr/>
        <p:txBody>
          <a:bodyPr/>
          <a:lstStyle/>
          <a:p>
            <a:r>
              <a:rPr lang="es-MX" dirty="0"/>
              <a:t>Robot </a:t>
            </a:r>
          </a:p>
        </p:txBody>
      </p:sp>
      <p:sp>
        <p:nvSpPr>
          <p:cNvPr id="3" name="Marcador de contenido 2">
            <a:extLst>
              <a:ext uri="{FF2B5EF4-FFF2-40B4-BE49-F238E27FC236}">
                <a16:creationId xmlns:a16="http://schemas.microsoft.com/office/drawing/2014/main" id="{F8E4BBC9-F20B-0B56-542C-38968EAD4A63}"/>
              </a:ext>
            </a:extLst>
          </p:cNvPr>
          <p:cNvSpPr>
            <a:spLocks noGrp="1"/>
          </p:cNvSpPr>
          <p:nvPr>
            <p:ph idx="1"/>
          </p:nvPr>
        </p:nvSpPr>
        <p:spPr/>
        <p:txBody>
          <a:bodyPr/>
          <a:lstStyle/>
          <a:p>
            <a:r>
              <a:rPr lang="es-MX" dirty="0"/>
              <a:t>Un robot es una máquina automática programable capaz de realizar determinadas operaciones de manera autónoma.</a:t>
            </a:r>
          </a:p>
        </p:txBody>
      </p:sp>
      <p:pic>
        <p:nvPicPr>
          <p:cNvPr id="6" name="Imagen 5" descr="Icono&#10;&#10;Descripción generada automáticamente con confianza baja">
            <a:extLst>
              <a:ext uri="{FF2B5EF4-FFF2-40B4-BE49-F238E27FC236}">
                <a16:creationId xmlns:a16="http://schemas.microsoft.com/office/drawing/2014/main" id="{A9E9F754-E8D5-D6AE-2B4D-1862578ADD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7640" y="2481262"/>
            <a:ext cx="4036719" cy="3589447"/>
          </a:xfrm>
          <a:prstGeom prst="rect">
            <a:avLst/>
          </a:prstGeom>
        </p:spPr>
      </p:pic>
    </p:spTree>
    <p:extLst>
      <p:ext uri="{BB962C8B-B14F-4D97-AF65-F5344CB8AC3E}">
        <p14:creationId xmlns:p14="http://schemas.microsoft.com/office/powerpoint/2010/main" val="436229629"/>
      </p:ext>
    </p:extLst>
  </p:cSld>
  <p:clrMapOvr>
    <a:masterClrMapping/>
  </p:clrMapOvr>
</p:sld>
</file>

<file path=ppt/theme/theme1.xml><?xml version="1.0" encoding="utf-8"?>
<a:theme xmlns:a="http://schemas.openxmlformats.org/drawingml/2006/main" name="Tema de Office">
  <a:themeElements>
    <a:clrScheme name="Naran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Personalizado 1">
      <a:majorFont>
        <a:latin typeface="Trebuchet MS"/>
        <a:ea typeface=""/>
        <a:cs typeface=""/>
      </a:majorFont>
      <a:minorFont>
        <a:latin typeface="Trebuchet M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849</TotalTime>
  <Words>802</Words>
  <Application>Microsoft Office PowerPoint</Application>
  <PresentationFormat>Panorámica</PresentationFormat>
  <Paragraphs>43</Paragraphs>
  <Slides>15</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15</vt:i4>
      </vt:variant>
    </vt:vector>
  </HeadingPairs>
  <TitlesOfParts>
    <vt:vector size="18" baseType="lpstr">
      <vt:lpstr>Arial</vt:lpstr>
      <vt:lpstr>Trebuchet MS</vt:lpstr>
      <vt:lpstr>Tema de Office</vt:lpstr>
      <vt:lpstr>ELEMENTOS DE LA ROBÓTICA</vt:lpstr>
      <vt:lpstr>Contenido </vt:lpstr>
      <vt:lpstr>Aprendizaje </vt:lpstr>
      <vt:lpstr>Introducción </vt:lpstr>
      <vt:lpstr>Antecedentes  </vt:lpstr>
      <vt:lpstr>Antecedentes  </vt:lpstr>
      <vt:lpstr>Concepto  </vt:lpstr>
      <vt:lpstr>Importancia </vt:lpstr>
      <vt:lpstr>Robot </vt:lpstr>
      <vt:lpstr>Mecánica </vt:lpstr>
      <vt:lpstr>Transmisiones  </vt:lpstr>
      <vt:lpstr>Reductores  </vt:lpstr>
      <vt:lpstr>Electricidad </vt:lpstr>
      <vt:lpstr>Electrónica </vt:lpstr>
      <vt:lpstr>Programación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Alumbrado Público</dc:title>
  <dc:creator>usuario</dc:creator>
  <cp:lastModifiedBy>TRUJILLO LOPEZ BERNARDO</cp:lastModifiedBy>
  <cp:revision>159</cp:revision>
  <dcterms:created xsi:type="dcterms:W3CDTF">2017-08-15T18:33:09Z</dcterms:created>
  <dcterms:modified xsi:type="dcterms:W3CDTF">2022-08-23T21:11:37Z</dcterms:modified>
</cp:coreProperties>
</file>